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2c696d6fd_3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 name="Google Shape;181;g72c696d6fd_3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2c696d6fd_3_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72c696d6fd_3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1100"/>
              <a:buFont typeface="Arial"/>
              <a:buNone/>
            </a:pPr>
            <a:r>
              <a:rPr b="0" lang="en-US" sz="2400">
                <a:latin typeface="Arial"/>
                <a:ea typeface="Arial"/>
                <a:cs typeface="Arial"/>
                <a:sym typeface="Arial"/>
              </a:rPr>
              <a:t>Enhanced remote control for covid response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AutoNum type="arabicPeriod"/>
            </a:pPr>
            <a:r>
              <a:rPr lang="en-US" sz="2100"/>
              <a:t>Remote Clear Fault State </a:t>
            </a:r>
            <a:endParaRPr sz="2100"/>
          </a:p>
          <a:p>
            <a:pPr indent="-361950" lvl="0" marL="457200" rtl="0" algn="l">
              <a:lnSpc>
                <a:spcPct val="100000"/>
              </a:lnSpc>
              <a:spcBef>
                <a:spcPts val="0"/>
              </a:spcBef>
              <a:spcAft>
                <a:spcPts val="0"/>
              </a:spcAft>
              <a:buSzPts val="2100"/>
              <a:buAutoNum type="arabicPeriod"/>
            </a:pPr>
            <a:r>
              <a:rPr lang="en-US" sz="2100"/>
              <a:t>Remote Diagnostics</a:t>
            </a:r>
            <a:endParaRPr sz="2100"/>
          </a:p>
          <a:p>
            <a:pPr indent="-361950" lvl="0" marL="457200" rtl="0" algn="l">
              <a:lnSpc>
                <a:spcPct val="100000"/>
              </a:lnSpc>
              <a:spcBef>
                <a:spcPts val="0"/>
              </a:spcBef>
              <a:spcAft>
                <a:spcPts val="0"/>
              </a:spcAft>
              <a:buSzPts val="2100"/>
              <a:buAutoNum type="arabicPeriod"/>
            </a:pPr>
            <a:r>
              <a:rPr lang="en-US" sz="2100"/>
              <a:t>Canister Full Improvements</a:t>
            </a:r>
            <a:endParaRPr sz="2100"/>
          </a:p>
          <a:p>
            <a:pPr indent="-361950" lvl="0" marL="457200" rtl="0" algn="l">
              <a:lnSpc>
                <a:spcPct val="100000"/>
              </a:lnSpc>
              <a:spcBef>
                <a:spcPts val="0"/>
              </a:spcBef>
              <a:spcAft>
                <a:spcPts val="0"/>
              </a:spcAft>
              <a:buSzPts val="2100"/>
              <a:buAutoNum type="arabicPeriod"/>
            </a:pPr>
            <a:r>
              <a:rPr lang="en-US" sz="2100"/>
              <a:t>Periodic Reboots for KPs</a:t>
            </a:r>
            <a:endParaRPr sz="2100"/>
          </a:p>
          <a:p>
            <a:pPr indent="-361950" lvl="0" marL="457200" rtl="0" algn="l">
              <a:lnSpc>
                <a:spcPct val="100000"/>
              </a:lnSpc>
              <a:spcBef>
                <a:spcPts val="0"/>
              </a:spcBef>
              <a:spcAft>
                <a:spcPts val="0"/>
              </a:spcAft>
              <a:buSzPts val="2100"/>
              <a:buAutoNum type="arabicPeriod"/>
            </a:pPr>
            <a:r>
              <a:rPr lang="en-US" sz="2100"/>
              <a:t>Modem Monitoring Improvements</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6" name="Google Shape;176;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2100">
                <a:latin typeface="Nunito"/>
                <a:ea typeface="Nunito"/>
                <a:cs typeface="Nunito"/>
                <a:sym typeface="Nunito"/>
              </a:rPr>
              <a:t>Remote Clear Fault State </a:t>
            </a:r>
            <a:endParaRPr/>
          </a:p>
        </p:txBody>
      </p:sp>
      <p:sp>
        <p:nvSpPr>
          <p:cNvPr id="177" name="Google Shape;177;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165100" lvl="0" marL="228600" rtl="0" algn="l">
              <a:spcBef>
                <a:spcPts val="500"/>
              </a:spcBef>
              <a:spcAft>
                <a:spcPts val="0"/>
              </a:spcAft>
              <a:buSzPts val="1800"/>
              <a:buChar char="•"/>
            </a:pPr>
            <a:r>
              <a:rPr lang="en-US" sz="1800"/>
              <a:t>Add ability to clear KP faults remotely so as to bring it back in service</a:t>
            </a:r>
            <a:endParaRPr sz="1800"/>
          </a:p>
          <a:p>
            <a:pPr indent="-165100" lvl="0" marL="228600" rtl="0" algn="l">
              <a:spcBef>
                <a:spcPts val="500"/>
              </a:spcBef>
              <a:spcAft>
                <a:spcPts val="0"/>
              </a:spcAft>
              <a:buSzPts val="1800"/>
              <a:buChar char="•"/>
            </a:pPr>
            <a:r>
              <a:rPr lang="en-US" sz="1800"/>
              <a:t>Show details of the fault being cleared</a:t>
            </a:r>
            <a:endParaRPr sz="1800"/>
          </a:p>
          <a:p>
            <a:pPr indent="-215900" lvl="1" marL="685800" rtl="0" algn="l">
              <a:spcBef>
                <a:spcPts val="500"/>
              </a:spcBef>
              <a:spcAft>
                <a:spcPts val="0"/>
              </a:spcAft>
              <a:buSzPts val="1800"/>
              <a:buChar char="•"/>
            </a:pPr>
            <a:r>
              <a:rPr lang="en-US" sz="1800"/>
              <a:t>Error code</a:t>
            </a:r>
            <a:endParaRPr sz="1800"/>
          </a:p>
          <a:p>
            <a:pPr indent="-215900" lvl="1" marL="685800" rtl="0" algn="l">
              <a:spcBef>
                <a:spcPts val="500"/>
              </a:spcBef>
              <a:spcAft>
                <a:spcPts val="0"/>
              </a:spcAft>
              <a:buSzPts val="1800"/>
              <a:buChar char="•"/>
            </a:pPr>
            <a:r>
              <a:rPr lang="en-US" sz="1800"/>
              <a:t>Error code name</a:t>
            </a:r>
            <a:endParaRPr sz="1800"/>
          </a:p>
          <a:p>
            <a:pPr indent="-215900" lvl="1" marL="685800" rtl="0" algn="l">
              <a:spcBef>
                <a:spcPts val="500"/>
              </a:spcBef>
              <a:spcAft>
                <a:spcPts val="0"/>
              </a:spcAft>
              <a:buSzPts val="1800"/>
              <a:buChar char="•"/>
            </a:pPr>
            <a:r>
              <a:rPr lang="en-US" sz="1800"/>
              <a:t>Possible causes of the error</a:t>
            </a:r>
            <a:endParaRPr sz="1800"/>
          </a:p>
          <a:p>
            <a:pPr indent="-215900" lvl="1" marL="685800" rtl="0" algn="l">
              <a:spcBef>
                <a:spcPts val="500"/>
              </a:spcBef>
              <a:spcAft>
                <a:spcPts val="0"/>
              </a:spcAft>
              <a:buSzPts val="1800"/>
              <a:buChar char="•"/>
            </a:pPr>
            <a:r>
              <a:rPr lang="en-US" sz="1800"/>
              <a:t>Details of the error</a:t>
            </a:r>
            <a:endParaRPr sz="1800"/>
          </a:p>
          <a:p>
            <a:pPr indent="-165100" lvl="0" marL="228600" rtl="0" algn="l">
              <a:spcBef>
                <a:spcPts val="500"/>
              </a:spcBef>
              <a:spcAft>
                <a:spcPts val="0"/>
              </a:spcAft>
              <a:buSzPts val="1800"/>
              <a:buChar char="•"/>
            </a:pPr>
            <a:r>
              <a:rPr lang="en-US" sz="1800"/>
              <a:t>Send receipt acknowledgment and confirmation events backs to server</a:t>
            </a:r>
            <a:endParaRPr sz="1800"/>
          </a:p>
          <a:p>
            <a:pPr indent="-165100" lvl="0" marL="228600" rtl="0" algn="l">
              <a:spcBef>
                <a:spcPts val="500"/>
              </a:spcBef>
              <a:spcAft>
                <a:spcPts val="0"/>
              </a:spcAft>
              <a:buSzPts val="1800"/>
              <a:buChar char="•"/>
            </a:pPr>
            <a:r>
              <a:rPr lang="en-US" sz="1800"/>
              <a:t>Allow a configurable number of faults that can be cleared remotely so that feature is not abused</a:t>
            </a:r>
            <a:endParaRPr sz="1800"/>
          </a:p>
          <a:p>
            <a:pPr indent="-215900" lvl="1" marL="685800" rtl="0" algn="l">
              <a:spcBef>
                <a:spcPts val="500"/>
              </a:spcBef>
              <a:spcAft>
                <a:spcPts val="0"/>
              </a:spcAft>
              <a:buSzPts val="1800"/>
              <a:buChar char="•"/>
            </a:pPr>
            <a:r>
              <a:rPr lang="en-US" sz="1800"/>
              <a:t>Have a threshold config per KP</a:t>
            </a:r>
            <a:endParaRPr sz="1800"/>
          </a:p>
          <a:p>
            <a:pPr indent="-215900" lvl="1" marL="685800" rtl="0" algn="l">
              <a:spcBef>
                <a:spcPts val="500"/>
              </a:spcBef>
              <a:spcAft>
                <a:spcPts val="0"/>
              </a:spcAft>
              <a:buSzPts val="1800"/>
              <a:buChar char="•"/>
            </a:pPr>
            <a:r>
              <a:rPr lang="en-US" sz="1800"/>
              <a:t>Have a counter per KP</a:t>
            </a:r>
            <a:endParaRPr sz="1800"/>
          </a:p>
          <a:p>
            <a:pPr indent="-165100" lvl="0" marL="228600" rtl="0" algn="l">
              <a:spcBef>
                <a:spcPts val="500"/>
              </a:spcBef>
              <a:spcAft>
                <a:spcPts val="0"/>
              </a:spcAft>
              <a:buSzPts val="1800"/>
              <a:buChar char="•"/>
            </a:pPr>
            <a:r>
              <a:rPr lang="en-US" sz="1800"/>
              <a:t>Reset the counter when a fault is cleared at the KP</a:t>
            </a:r>
            <a:endParaRPr sz="1800"/>
          </a:p>
          <a:p>
            <a:pPr indent="-165100" lvl="0" marL="228600" rtl="0" algn="l">
              <a:spcBef>
                <a:spcPts val="500"/>
              </a:spcBef>
              <a:spcAft>
                <a:spcPts val="0"/>
              </a:spcAft>
              <a:buSzPts val="1800"/>
              <a:buChar char="•"/>
            </a:pPr>
            <a:r>
              <a:rPr lang="en-US" sz="1800"/>
              <a:t>Manually a KP out of service from KOKO Admin. Server would send a command message to KP then KP would put itself out of service</a:t>
            </a:r>
            <a:endParaRPr sz="1800"/>
          </a:p>
          <a:p>
            <a:pPr indent="0" lvl="0" marL="0" rtl="0" algn="l">
              <a:spcBef>
                <a:spcPts val="500"/>
              </a:spcBef>
              <a:spcAft>
                <a:spcPts val="0"/>
              </a:spcAft>
              <a:buNone/>
            </a:pPr>
            <a:r>
              <a:rPr lang="en-US" sz="1800"/>
              <a:t>	</a:t>
            </a:r>
            <a:endParaRPr sz="1800"/>
          </a:p>
        </p:txBody>
      </p:sp>
      <p:sp>
        <p:nvSpPr>
          <p:cNvPr id="178" name="Google Shape;178;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4" name="Google Shape;184;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2100">
                <a:latin typeface="Nunito"/>
                <a:ea typeface="Nunito"/>
                <a:cs typeface="Nunito"/>
                <a:sym typeface="Nunito"/>
              </a:rPr>
              <a:t>Remote Clear Fault State cntd..</a:t>
            </a:r>
            <a:endParaRPr/>
          </a:p>
        </p:txBody>
      </p:sp>
      <p:sp>
        <p:nvSpPr>
          <p:cNvPr id="185" name="Google Shape;185;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500"/>
              </a:spcBef>
              <a:spcAft>
                <a:spcPts val="0"/>
              </a:spcAft>
              <a:buNone/>
            </a:pPr>
            <a:r>
              <a:rPr lang="en-US" sz="1800"/>
              <a:t>Improvements on KP state management</a:t>
            </a:r>
            <a:endParaRPr sz="1800"/>
          </a:p>
          <a:p>
            <a:pPr indent="-342900" lvl="0" marL="914400" rtl="0" algn="l">
              <a:spcBef>
                <a:spcPts val="500"/>
              </a:spcBef>
              <a:spcAft>
                <a:spcPts val="0"/>
              </a:spcAft>
              <a:buSzPts val="1800"/>
              <a:buChar char="•"/>
            </a:pPr>
            <a:r>
              <a:rPr lang="en-US" sz="1800"/>
              <a:t>KP can be out of service if:</a:t>
            </a:r>
            <a:endParaRPr sz="1800"/>
          </a:p>
          <a:p>
            <a:pPr indent="-342900" lvl="1" marL="1828800" rtl="0" algn="l">
              <a:spcBef>
                <a:spcPts val="0"/>
              </a:spcBef>
              <a:spcAft>
                <a:spcPts val="0"/>
              </a:spcAft>
              <a:buSzPts val="1800"/>
              <a:buChar char="•"/>
            </a:pPr>
            <a:r>
              <a:rPr lang="en-US" sz="1800"/>
              <a:t>Controller is in a fault state</a:t>
            </a:r>
            <a:endParaRPr sz="1800"/>
          </a:p>
          <a:p>
            <a:pPr indent="-342900" lvl="1" marL="1828800" rtl="0" algn="l">
              <a:spcBef>
                <a:spcPts val="0"/>
              </a:spcBef>
              <a:spcAft>
                <a:spcPts val="0"/>
              </a:spcAft>
              <a:buSzPts val="1800"/>
              <a:buChar char="•"/>
            </a:pPr>
            <a:r>
              <a:rPr lang="en-US" sz="1800"/>
              <a:t>App state is not in service</a:t>
            </a:r>
            <a:endParaRPr sz="1800"/>
          </a:p>
          <a:p>
            <a:pPr indent="-342900" lvl="0" marL="914400" rtl="0" algn="l">
              <a:spcBef>
                <a:spcPts val="0"/>
              </a:spcBef>
              <a:spcAft>
                <a:spcPts val="0"/>
              </a:spcAft>
              <a:buSzPts val="1800"/>
              <a:buChar char="•"/>
            </a:pPr>
            <a:r>
              <a:rPr lang="en-US" sz="1800"/>
              <a:t>The KP’s out of service state is driven by both of these states, but Controller state would always take precedence over the App state</a:t>
            </a:r>
            <a:endParaRPr sz="1800"/>
          </a:p>
          <a:p>
            <a:pPr indent="-342900" lvl="0" marL="914400" rtl="0" algn="l">
              <a:spcBef>
                <a:spcPts val="0"/>
              </a:spcBef>
              <a:spcAft>
                <a:spcPts val="0"/>
              </a:spcAft>
              <a:buSzPts val="1800"/>
              <a:buChar char="•"/>
            </a:pPr>
            <a:r>
              <a:rPr lang="en-US" sz="1800"/>
              <a:t>We will communicate and store the KP State, Controller state and App state separately</a:t>
            </a:r>
            <a:endParaRPr sz="1800"/>
          </a:p>
        </p:txBody>
      </p:sp>
      <p:sp>
        <p:nvSpPr>
          <p:cNvPr id="186" name="Google Shape;186;p2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2" name="Google Shape;192;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sz="2100">
                <a:latin typeface="Nunito"/>
                <a:ea typeface="Nunito"/>
                <a:cs typeface="Nunito"/>
                <a:sym typeface="Nunito"/>
              </a:rPr>
              <a:t>Remote Diagnostics </a:t>
            </a:r>
            <a:endParaRPr/>
          </a:p>
        </p:txBody>
      </p:sp>
      <p:sp>
        <p:nvSpPr>
          <p:cNvPr id="193" name="Google Shape;193;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42900" lvl="0" marL="457200" rtl="0" algn="l">
              <a:spcBef>
                <a:spcPts val="500"/>
              </a:spcBef>
              <a:spcAft>
                <a:spcPts val="0"/>
              </a:spcAft>
              <a:buSzPts val="1800"/>
              <a:buChar char="•"/>
            </a:pPr>
            <a:r>
              <a:rPr lang="en-US" sz="1800"/>
              <a:t>Ability to request for a KP component test from the server</a:t>
            </a:r>
            <a:endParaRPr sz="1800"/>
          </a:p>
          <a:p>
            <a:pPr indent="0" lvl="0" marL="457200" rtl="0" algn="l">
              <a:spcBef>
                <a:spcPts val="500"/>
              </a:spcBef>
              <a:spcAft>
                <a:spcPts val="0"/>
              </a:spcAft>
              <a:buNone/>
            </a:pPr>
            <a:r>
              <a:t/>
            </a:r>
            <a:endParaRPr sz="1800"/>
          </a:p>
          <a:p>
            <a:pPr indent="-342900" lvl="0" marL="457200" rtl="0" algn="l">
              <a:spcBef>
                <a:spcPts val="500"/>
              </a:spcBef>
              <a:spcAft>
                <a:spcPts val="0"/>
              </a:spcAft>
              <a:buSzPts val="1800"/>
              <a:buChar char="•"/>
            </a:pPr>
            <a:r>
              <a:rPr lang="en-US" sz="1800"/>
              <a:t>KP to send results of component tests on events, containing details and results of the test</a:t>
            </a:r>
            <a:endParaRPr sz="1800"/>
          </a:p>
          <a:p>
            <a:pPr indent="0" lvl="0" marL="457200" rtl="0" algn="l">
              <a:spcBef>
                <a:spcPts val="500"/>
              </a:spcBef>
              <a:spcAft>
                <a:spcPts val="0"/>
              </a:spcAft>
              <a:buNone/>
            </a:pPr>
            <a:r>
              <a:t/>
            </a:r>
            <a:endParaRPr sz="1800"/>
          </a:p>
          <a:p>
            <a:pPr indent="-342900" lvl="0" marL="457200" rtl="0" algn="l">
              <a:spcBef>
                <a:spcPts val="500"/>
              </a:spcBef>
              <a:spcAft>
                <a:spcPts val="0"/>
              </a:spcAft>
              <a:buSzPts val="1800"/>
              <a:buChar char="•"/>
            </a:pPr>
            <a:r>
              <a:rPr lang="en-US" sz="1800"/>
              <a:t>Make KP unavailable for customers when a test is running</a:t>
            </a:r>
            <a:endParaRPr sz="1800"/>
          </a:p>
        </p:txBody>
      </p:sp>
      <p:sp>
        <p:nvSpPr>
          <p:cNvPr id="194" name="Google Shape;194;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Brian, Android Team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